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5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2" r:id="rId4"/>
    <p:sldMasterId id="2147483774" r:id="rId5"/>
    <p:sldMasterId id="2147483758" r:id="rId6"/>
    <p:sldMasterId id="2147483675" r:id="rId7"/>
    <p:sldMasterId id="2147483764" r:id="rId8"/>
    <p:sldMasterId id="2147483779" r:id="rId9"/>
  </p:sldMasterIdLst>
  <p:notesMasterIdLst>
    <p:notesMasterId r:id="rId62"/>
  </p:notesMasterIdLst>
  <p:sldIdLst>
    <p:sldId id="332" r:id="rId10"/>
    <p:sldId id="333" r:id="rId11"/>
    <p:sldId id="334" r:id="rId12"/>
    <p:sldId id="335" r:id="rId13"/>
    <p:sldId id="336" r:id="rId14"/>
    <p:sldId id="337" r:id="rId15"/>
    <p:sldId id="338" r:id="rId16"/>
    <p:sldId id="285" r:id="rId17"/>
    <p:sldId id="319" r:id="rId18"/>
    <p:sldId id="287" r:id="rId19"/>
    <p:sldId id="321" r:id="rId20"/>
    <p:sldId id="323" r:id="rId21"/>
    <p:sldId id="290" r:id="rId22"/>
    <p:sldId id="291" r:id="rId23"/>
    <p:sldId id="292" r:id="rId24"/>
    <p:sldId id="293" r:id="rId25"/>
    <p:sldId id="309" r:id="rId26"/>
    <p:sldId id="311" r:id="rId27"/>
    <p:sldId id="324" r:id="rId28"/>
    <p:sldId id="329" r:id="rId29"/>
    <p:sldId id="330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265" r:id="rId46"/>
    <p:sldId id="266" r:id="rId47"/>
    <p:sldId id="273" r:id="rId48"/>
    <p:sldId id="325" r:id="rId49"/>
    <p:sldId id="318" r:id="rId50"/>
    <p:sldId id="274" r:id="rId51"/>
    <p:sldId id="268" r:id="rId52"/>
    <p:sldId id="315" r:id="rId53"/>
    <p:sldId id="316" r:id="rId54"/>
    <p:sldId id="269" r:id="rId55"/>
    <p:sldId id="331" r:id="rId56"/>
    <p:sldId id="317" r:id="rId57"/>
    <p:sldId id="314" r:id="rId58"/>
    <p:sldId id="326" r:id="rId59"/>
    <p:sldId id="327" r:id="rId60"/>
    <p:sldId id="328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FF"/>
    <a:srgbClr val="000000"/>
    <a:srgbClr val="B43C14"/>
    <a:srgbClr val="890078"/>
    <a:srgbClr val="970032"/>
    <a:srgbClr val="C80000"/>
    <a:srgbClr val="FFB414"/>
    <a:srgbClr val="FF5800"/>
    <a:srgbClr val="D9D9D9"/>
    <a:srgbClr val="FFD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27" autoAdjust="0"/>
  </p:normalViewPr>
  <p:slideViewPr>
    <p:cSldViewPr snapToGrid="0" snapToObjects="1">
      <p:cViewPr varScale="1">
        <p:scale>
          <a:sx n="74" d="100"/>
          <a:sy n="74" d="100"/>
        </p:scale>
        <p:origin x="576" y="7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63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2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2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23134-CEB1-9C43-B6DE-74B10BFB1C0A}" type="datetimeFigureOut">
              <a:rPr lang="en-US" smtClean="0"/>
              <a:t>5/20/2018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17A60-5211-564C-AE51-C5EE6D827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717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 userDrawn="1"/>
        </p:nvSpPr>
        <p:spPr bwMode="auto">
          <a:xfrm>
            <a:off x="4731663" y="6600908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8105068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04551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205016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992375"/>
            <a:ext cx="10524898" cy="1080861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1130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urora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793" y="1122363"/>
            <a:ext cx="10270414" cy="2387600"/>
          </a:xfrm>
        </p:spPr>
        <p:txBody>
          <a:bodyPr anchor="b">
            <a:noAutofit/>
          </a:bodyPr>
          <a:lstStyle>
            <a:lvl1pPr algn="l"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0793" y="3682980"/>
            <a:ext cx="10270414" cy="1655762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8105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9817" y="1524000"/>
            <a:ext cx="5181600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3817" y="1524000"/>
            <a:ext cx="4936414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0231" y="6356350"/>
            <a:ext cx="496632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419049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048358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5893" y="188541"/>
            <a:ext cx="11714812" cy="5938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65" tIns="60933" rIns="121865" bIns="60933" rtlCol="0" anchor="ctr"/>
          <a:lstStyle/>
          <a:p>
            <a:pPr algn="ctr"/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650" y="381000"/>
            <a:ext cx="75573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65" tIns="60933" rIns="121865" bIns="60933" rtlCol="0" anchor="ctr"/>
          <a:lstStyle/>
          <a:p>
            <a:pPr algn="ctr"/>
            <a:endParaRPr lang="en-US" sz="1800" dirty="0"/>
          </a:p>
        </p:txBody>
      </p:sp>
      <p:sp>
        <p:nvSpPr>
          <p:cNvPr id="15" name="Rectangle 14"/>
          <p:cNvSpPr/>
          <p:nvPr/>
        </p:nvSpPr>
        <p:spPr>
          <a:xfrm>
            <a:off x="3394" y="342900"/>
            <a:ext cx="75573" cy="457200"/>
          </a:xfrm>
          <a:prstGeom prst="rect">
            <a:avLst/>
          </a:prstGeom>
          <a:solidFill>
            <a:srgbClr val="FF6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65" tIns="60933" rIns="121865" bIns="60933" rtlCol="0" anchor="ctr"/>
          <a:lstStyle/>
          <a:p>
            <a:pPr algn="ctr"/>
            <a:endParaRPr lang="en-US" sz="1800" dirty="0"/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451323" y="903467"/>
            <a:ext cx="11289360" cy="4969435"/>
          </a:xfrm>
        </p:spPr>
        <p:txBody>
          <a:bodyPr>
            <a:normAutofit/>
          </a:bodyPr>
          <a:lstStyle>
            <a:lvl1pPr>
              <a:defRPr lang="en-US" sz="3699" dirty="0" smtClean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62763" y="274661"/>
            <a:ext cx="10972800" cy="522721"/>
          </a:xfrm>
          <a:prstGeom prst="rect">
            <a:avLst/>
          </a:prstGeom>
        </p:spPr>
        <p:txBody>
          <a:bodyPr vert="horz" lIns="121599" tIns="60808" rIns="121599" bIns="60808" rtlCol="0" anchor="ctr">
            <a:noAutofit/>
          </a:bodyPr>
          <a:lstStyle>
            <a:lvl1pPr>
              <a:defRPr sz="4299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14898" y="6463129"/>
            <a:ext cx="805809" cy="17147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ctr">
              <a:defRPr sz="12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121A3E96-3451-7D4D-8ABF-098CF122C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1775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782357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992375"/>
            <a:ext cx="10524898" cy="1080861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64173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urora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793" y="1122363"/>
            <a:ext cx="10270414" cy="2387600"/>
          </a:xfrm>
        </p:spPr>
        <p:txBody>
          <a:bodyPr anchor="b">
            <a:noAutofit/>
          </a:bodyPr>
          <a:lstStyle>
            <a:lvl1pPr algn="l"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0793" y="3682980"/>
            <a:ext cx="10270414" cy="1655762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6208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789175"/>
            <a:ext cx="10524898" cy="108086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4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812736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9817" y="1524000"/>
            <a:ext cx="5181600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3817" y="1524000"/>
            <a:ext cx="4936414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0231" y="6356350"/>
            <a:ext cx="496632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00754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723535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789175"/>
            <a:ext cx="10524898" cy="108086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4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348655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0" y="0"/>
            <a:ext cx="12192000" cy="68607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65" tIns="60933" rIns="121865" bIns="60933"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7410" y="2361143"/>
            <a:ext cx="10283687" cy="660360"/>
          </a:xfrm>
          <a:prstGeom prst="rect">
            <a:avLst/>
          </a:prstGeom>
        </p:spPr>
        <p:txBody>
          <a:bodyPr/>
          <a:lstStyle>
            <a:lvl1pPr algn="ctr">
              <a:defRPr sz="43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782956" y="3021503"/>
            <a:ext cx="6705600" cy="47728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799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Footer Placeholder 1"/>
          <p:cNvSpPr>
            <a:spLocks noGrp="1"/>
          </p:cNvSpPr>
          <p:nvPr/>
        </p:nvSpPr>
        <p:spPr>
          <a:xfrm>
            <a:off x="7663805" y="6334245"/>
            <a:ext cx="4876800" cy="211935"/>
          </a:xfrm>
          <a:prstGeom prst="rect">
            <a:avLst/>
          </a:prstGeom>
        </p:spPr>
        <p:txBody>
          <a:bodyPr vert="horz" lIns="121865" tIns="60933" rIns="121865" bIns="60933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Confidential © Copyright 2015 Avanade Inc.</a:t>
            </a:r>
            <a:r>
              <a:rPr lang="en-US" sz="1100" baseline="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All Rights Reserved.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56441" y="511311"/>
            <a:ext cx="10704576" cy="4405139"/>
          </a:xfrm>
          <a:prstGeom prst="rect">
            <a:avLst/>
          </a:prstGeom>
          <a:noFill/>
          <a:ln w="3175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71" tIns="45636" rIns="91271" bIns="45636" rtlCol="0" anchor="ctr"/>
          <a:lstStyle/>
          <a:p>
            <a:pPr algn="ctr" defTabSz="1215630"/>
            <a:endParaRPr lang="en-US" sz="1800" dirty="0">
              <a:solidFill>
                <a:prstClr val="white"/>
              </a:solidFill>
              <a:latin typeface="Segoe UI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1451" y="6205143"/>
            <a:ext cx="1497515" cy="37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35" y="6063854"/>
            <a:ext cx="1296816" cy="57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727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5893" y="188541"/>
            <a:ext cx="11714812" cy="5938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65" tIns="60933" rIns="121865" bIns="60933" rtlCol="0" anchor="ctr"/>
          <a:lstStyle/>
          <a:p>
            <a:pPr algn="ctr"/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650" y="381000"/>
            <a:ext cx="75573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65" tIns="60933" rIns="121865" bIns="60933" rtlCol="0" anchor="ctr"/>
          <a:lstStyle/>
          <a:p>
            <a:pPr algn="ctr"/>
            <a:endParaRPr lang="en-US" sz="1800" dirty="0"/>
          </a:p>
        </p:txBody>
      </p:sp>
      <p:sp>
        <p:nvSpPr>
          <p:cNvPr id="15" name="Rectangle 14"/>
          <p:cNvSpPr/>
          <p:nvPr/>
        </p:nvSpPr>
        <p:spPr>
          <a:xfrm>
            <a:off x="3394" y="342900"/>
            <a:ext cx="75573" cy="457200"/>
          </a:xfrm>
          <a:prstGeom prst="rect">
            <a:avLst/>
          </a:prstGeom>
          <a:solidFill>
            <a:srgbClr val="FF6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65" tIns="60933" rIns="121865" bIns="60933" rtlCol="0" anchor="ctr"/>
          <a:lstStyle/>
          <a:p>
            <a:pPr algn="ctr"/>
            <a:endParaRPr lang="en-US" sz="1800" dirty="0"/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451323" y="903467"/>
            <a:ext cx="11289360" cy="496943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3699" dirty="0" smtClean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62763" y="274661"/>
            <a:ext cx="10972800" cy="522721"/>
          </a:xfrm>
          <a:prstGeom prst="rect">
            <a:avLst/>
          </a:prstGeom>
        </p:spPr>
        <p:txBody>
          <a:bodyPr vert="horz" lIns="121599" tIns="60808" rIns="121599" bIns="60808" rtlCol="0" anchor="ctr">
            <a:noAutofit/>
          </a:bodyPr>
          <a:lstStyle>
            <a:lvl1pPr>
              <a:defRPr sz="4299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14898" y="6463129"/>
            <a:ext cx="805809" cy="17147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ctr">
              <a:defRPr sz="12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121A3E96-3451-7D4D-8ABF-098CF122C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62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0" y="0"/>
            <a:ext cx="12192000" cy="68607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65" tIns="60933" rIns="121865" bIns="60933"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7410" y="2361143"/>
            <a:ext cx="10283687" cy="660360"/>
          </a:xfrm>
          <a:prstGeom prst="rect">
            <a:avLst/>
          </a:prstGeom>
        </p:spPr>
        <p:txBody>
          <a:bodyPr/>
          <a:lstStyle>
            <a:lvl1pPr algn="ctr">
              <a:defRPr sz="43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782956" y="3021503"/>
            <a:ext cx="6705600" cy="47728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799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Footer Placeholder 1"/>
          <p:cNvSpPr>
            <a:spLocks noGrp="1"/>
          </p:cNvSpPr>
          <p:nvPr/>
        </p:nvSpPr>
        <p:spPr>
          <a:xfrm>
            <a:off x="7663805" y="6334245"/>
            <a:ext cx="4876800" cy="211935"/>
          </a:xfrm>
          <a:prstGeom prst="rect">
            <a:avLst/>
          </a:prstGeom>
        </p:spPr>
        <p:txBody>
          <a:bodyPr vert="horz" lIns="121865" tIns="60933" rIns="121865" bIns="60933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Confidential © Copyright 2015 Avanade Inc.</a:t>
            </a:r>
            <a:r>
              <a:rPr lang="en-US" sz="1100" baseline="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All Rights Reserved.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56441" y="511311"/>
            <a:ext cx="10704576" cy="4405139"/>
          </a:xfrm>
          <a:prstGeom prst="rect">
            <a:avLst/>
          </a:prstGeom>
          <a:noFill/>
          <a:ln w="3175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71" tIns="45636" rIns="91271" bIns="45636" rtlCol="0" anchor="ctr"/>
          <a:lstStyle/>
          <a:p>
            <a:pPr algn="ctr" defTabSz="1215630"/>
            <a:endParaRPr lang="en-US" sz="1800" dirty="0">
              <a:solidFill>
                <a:prstClr val="white"/>
              </a:solidFill>
              <a:latin typeface="Segoe UI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1451" y="6205143"/>
            <a:ext cx="1497515" cy="37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35" y="6063854"/>
            <a:ext cx="1296816" cy="57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87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935036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992375"/>
            <a:ext cx="10524898" cy="1080861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51233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urora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793" y="1122363"/>
            <a:ext cx="10270414" cy="2387600"/>
          </a:xfrm>
        </p:spPr>
        <p:txBody>
          <a:bodyPr anchor="b">
            <a:noAutofit/>
          </a:bodyPr>
          <a:lstStyle>
            <a:lvl1pPr algn="l"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0793" y="3682980"/>
            <a:ext cx="10270414" cy="1655762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7796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 userDrawn="1">
          <p15:clr>
            <a:srgbClr val="FBAE40"/>
          </p15:clr>
        </p15:guide>
        <p15:guide id="4" pos="7083" userDrawn="1">
          <p15:clr>
            <a:srgbClr val="FBAE40"/>
          </p15:clr>
        </p15:guide>
        <p15:guide id="5" orient="horz" pos="119" userDrawn="1">
          <p15:clr>
            <a:srgbClr val="FBAE40"/>
          </p15:clr>
        </p15:guide>
        <p15:guide id="6" orient="horz" pos="392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9817" y="1524000"/>
            <a:ext cx="5181600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3817" y="1524000"/>
            <a:ext cx="4936414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0231" y="6356350"/>
            <a:ext cx="496632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25976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 userDrawn="1">
          <p15:clr>
            <a:srgbClr val="FBAE40"/>
          </p15:clr>
        </p15:guide>
        <p15:guide id="4" pos="7083" userDrawn="1">
          <p15:clr>
            <a:srgbClr val="FBAE40"/>
          </p15:clr>
        </p15:guide>
        <p15:guide id="5" orient="horz" pos="119" userDrawn="1">
          <p15:clr>
            <a:srgbClr val="FBAE40"/>
          </p15:clr>
        </p15:guide>
        <p15:guide id="6" orient="horz" pos="392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54938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 userDrawn="1">
          <p15:clr>
            <a:srgbClr val="FBAE40"/>
          </p15:clr>
        </p15:guide>
        <p15:guide id="4" pos="7083" userDrawn="1">
          <p15:clr>
            <a:srgbClr val="FBAE40"/>
          </p15:clr>
        </p15:guide>
        <p15:guide id="5" orient="horz" pos="119" userDrawn="1">
          <p15:clr>
            <a:srgbClr val="FBAE40"/>
          </p15:clr>
        </p15:guide>
        <p15:guide id="6" orient="horz" pos="3929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390719"/>
            <a:ext cx="11430000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81000" y="1524000"/>
            <a:ext cx="11430000" cy="4597400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buFont typeface="Arial"/>
              <a:buNone/>
              <a:defRPr lang="en-US" sz="20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8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6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4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Third level</a:t>
            </a:r>
          </a:p>
          <a:p>
            <a:pPr marL="160020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Fourth level</a:t>
            </a:r>
          </a:p>
          <a:p>
            <a:pPr marL="205740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37535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hyperlink" Target="https://avanade.sharepoint.com/sites/policies/Policies2/Data%20Management/1431_DataManagement.pdf" TargetMode="Externa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avanade.sharepoint.com/sites/policies/Policies2/Data%20Management/1431_DataManagement.pdf" TargetMode="External"/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9.xml"/><Relationship Id="rId7" Type="http://schemas.openxmlformats.org/officeDocument/2006/relationships/hyperlink" Target="https://avanade.sharepoint.com/sites/policies/Policies2/Data%20Management/1431_DataManagement.pdf" TargetMode="Externa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.png"/><Relationship Id="rId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248" y="2083305"/>
            <a:ext cx="7333503" cy="2691389"/>
          </a:xfrm>
          <a:prstGeom prst="rect">
            <a:avLst/>
          </a:prstGeom>
        </p:spPr>
      </p:pic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4731663" y="6600908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04535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920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vanadeLogoNoTM_AWColor_RGB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39" y="6069204"/>
            <a:ext cx="1494933" cy="54863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96600" y="6584960"/>
            <a:ext cx="457200" cy="2668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5"/>
          <p:cNvSpPr txBox="1">
            <a:spLocks noChangeArrowheads="1"/>
          </p:cNvSpPr>
          <p:nvPr userDrawn="1"/>
        </p:nvSpPr>
        <p:spPr bwMode="auto">
          <a:xfrm>
            <a:off x="4665161" y="6260973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514496" y="6274700"/>
            <a:ext cx="27770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dirty="0">
                <a:solidFill>
                  <a:srgbClr val="FF5800"/>
                </a:solidFill>
              </a:rPr>
              <a:t>&lt;Highly Confidential&gt; </a:t>
            </a:r>
            <a:r>
              <a:rPr lang="en-US" sz="700" dirty="0">
                <a:solidFill>
                  <a:srgbClr val="464646"/>
                </a:solidFill>
              </a:rPr>
              <a:t>See Avanade’s </a:t>
            </a:r>
            <a:r>
              <a:rPr lang="en-US" sz="700" dirty="0">
                <a:solidFill>
                  <a:srgbClr val="FF5800"/>
                </a:solidFill>
                <a:hlinkClick r:id="rId10"/>
              </a:rPr>
              <a:t>Data Management Policy</a:t>
            </a:r>
            <a:endParaRPr lang="en-US" sz="700" dirty="0">
              <a:solidFill>
                <a:srgbClr val="FF5800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960793" y="0"/>
            <a:ext cx="10270414" cy="203287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C800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093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59" r:id="rId2"/>
    <p:sldLayoutId id="2147483761" r:id="rId3"/>
    <p:sldLayoutId id="2147483762" r:id="rId4"/>
    <p:sldLayoutId id="2147483763" r:id="rId5"/>
    <p:sldLayoutId id="2147483770" r:id="rId6"/>
    <p:sldLayoutId id="2147483771" r:id="rId7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96600" y="6584960"/>
            <a:ext cx="457200" cy="2668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876480" y="6272968"/>
            <a:ext cx="24159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dirty="0">
                <a:solidFill>
                  <a:srgbClr val="FF5800"/>
                </a:solidFill>
              </a:rPr>
              <a:t>&lt;Confidential&gt; </a:t>
            </a:r>
            <a:r>
              <a:rPr lang="en-US" sz="700" dirty="0">
                <a:solidFill>
                  <a:srgbClr val="464646"/>
                </a:solidFill>
              </a:rPr>
              <a:t>See Avanade’s </a:t>
            </a:r>
            <a:r>
              <a:rPr lang="en-US" sz="700" dirty="0">
                <a:solidFill>
                  <a:srgbClr val="FF5800"/>
                </a:solidFill>
                <a:hlinkClick r:id="rId8"/>
              </a:rPr>
              <a:t>Data Management Policy</a:t>
            </a:r>
            <a:endParaRPr lang="en-US" sz="700" dirty="0">
              <a:solidFill>
                <a:srgbClr val="FF5800"/>
              </a:solidFill>
            </a:endParaRPr>
          </a:p>
        </p:txBody>
      </p:sp>
      <p:pic>
        <p:nvPicPr>
          <p:cNvPr id="9" name="Picture 8" descr="AvanadeLogoNoTM_AWColor_RGB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39" y="6069204"/>
            <a:ext cx="1494933" cy="548639"/>
          </a:xfrm>
          <a:prstGeom prst="rect">
            <a:avLst/>
          </a:prstGeom>
        </p:spPr>
      </p:pic>
      <p:sp>
        <p:nvSpPr>
          <p:cNvPr id="11" name="Rectangle 5"/>
          <p:cNvSpPr txBox="1">
            <a:spLocks noChangeArrowheads="1"/>
          </p:cNvSpPr>
          <p:nvPr userDrawn="1"/>
        </p:nvSpPr>
        <p:spPr bwMode="auto">
          <a:xfrm>
            <a:off x="4665161" y="6260973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960793" y="0"/>
            <a:ext cx="10270414" cy="203287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C800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11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50" r:id="rId2"/>
    <p:sldLayoutId id="2147483719" r:id="rId3"/>
    <p:sldLayoutId id="2147483722" r:id="rId4"/>
    <p:sldLayoutId id="2147483723" r:id="rId5"/>
    <p:sldLayoutId id="2147483778" r:id="rId6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8875659" y="6272986"/>
            <a:ext cx="24159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dirty="0">
                <a:solidFill>
                  <a:srgbClr val="FF5800"/>
                </a:solidFill>
              </a:rPr>
              <a:t>&lt;Restricted&gt; </a:t>
            </a:r>
            <a:r>
              <a:rPr lang="en-US" sz="700" dirty="0">
                <a:solidFill>
                  <a:srgbClr val="464646"/>
                </a:solidFill>
              </a:rPr>
              <a:t>See Avanade’s </a:t>
            </a:r>
            <a:r>
              <a:rPr lang="en-US" sz="700" dirty="0">
                <a:solidFill>
                  <a:srgbClr val="FF5800"/>
                </a:solidFill>
                <a:hlinkClick r:id="rId7"/>
              </a:rPr>
              <a:t>Data Management Policy</a:t>
            </a:r>
            <a:endParaRPr lang="en-US" sz="700" dirty="0">
              <a:solidFill>
                <a:srgbClr val="FF5800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96600" y="6584960"/>
            <a:ext cx="457200" cy="2668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AvanadeLogoNoTM_AWColor_RGB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39" y="6069204"/>
            <a:ext cx="1494933" cy="548639"/>
          </a:xfrm>
          <a:prstGeom prst="rect">
            <a:avLst/>
          </a:prstGeom>
        </p:spPr>
      </p:pic>
      <p:sp>
        <p:nvSpPr>
          <p:cNvPr id="11" name="Rectangle 5"/>
          <p:cNvSpPr txBox="1">
            <a:spLocks noChangeArrowheads="1"/>
          </p:cNvSpPr>
          <p:nvPr userDrawn="1"/>
        </p:nvSpPr>
        <p:spPr bwMode="auto">
          <a:xfrm>
            <a:off x="4665161" y="6260973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960793" y="0"/>
            <a:ext cx="10270414" cy="203287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C800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12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5" r:id="rId2"/>
    <p:sldLayoutId id="2147483767" r:id="rId3"/>
    <p:sldLayoutId id="2147483768" r:id="rId4"/>
    <p:sldLayoutId id="2147483769" r:id="rId5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8136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/>
              <a:t> 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815253" y="3296629"/>
            <a:ext cx="589541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Light"/>
                <a:cs typeface="Helvetica Light"/>
              </a:rPr>
              <a:t>Level 200 Training</a:t>
            </a:r>
          </a:p>
        </p:txBody>
      </p:sp>
      <p:pic>
        <p:nvPicPr>
          <p:cNvPr id="1026" name="Picture 2" descr="http://pds.exblog.jp/pds/1/201612/19/56/f0364156_1539506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8225"/>
            <a:ext cx="7410450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815253" y="3800385"/>
            <a:ext cx="683666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33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/>
                <a:cs typeface="Helvetica"/>
              </a:rPr>
              <a:t>XD Studio</a:t>
            </a:r>
          </a:p>
        </p:txBody>
      </p:sp>
      <p:sp>
        <p:nvSpPr>
          <p:cNvPr id="2" name="Rectangle 1"/>
          <p:cNvSpPr/>
          <p:nvPr/>
        </p:nvSpPr>
        <p:spPr>
          <a:xfrm>
            <a:off x="1815253" y="4615264"/>
            <a:ext cx="13277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Light"/>
                <a:cs typeface="Helvetica Light"/>
              </a:rPr>
              <a:t>Trainers : </a:t>
            </a:r>
          </a:p>
        </p:txBody>
      </p:sp>
      <p:sp>
        <p:nvSpPr>
          <p:cNvPr id="8" name="Rectangle 7"/>
          <p:cNvSpPr/>
          <p:nvPr/>
        </p:nvSpPr>
        <p:spPr>
          <a:xfrm>
            <a:off x="1856343" y="5008459"/>
            <a:ext cx="2185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Light"/>
                <a:cs typeface="Helvetica Light"/>
              </a:rPr>
              <a:t>Sreenivas Nagineni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 Light"/>
              <a:cs typeface="Helvetica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56099" y="5410423"/>
            <a:ext cx="2454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Light"/>
                <a:cs typeface="Helvetica Light"/>
              </a:rPr>
              <a:t>Tamilanban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Light"/>
                <a:cs typeface="Helvetica Light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Light"/>
                <a:cs typeface="Helvetica Light"/>
              </a:rPr>
              <a:t>Devadoss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 Light"/>
              <a:cs typeface="Helvetica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2871"/>
            <a:ext cx="7410450" cy="230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17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Package Managers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7936" b="5337"/>
          <a:stretch/>
        </p:blipFill>
        <p:spPr>
          <a:xfrm>
            <a:off x="0" y="1549685"/>
            <a:ext cx="12192000" cy="508104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809" y="838524"/>
            <a:ext cx="7752381" cy="5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0108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Package Managers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7936" b="5337"/>
          <a:stretch/>
        </p:blipFill>
        <p:spPr>
          <a:xfrm>
            <a:off x="0" y="1549685"/>
            <a:ext cx="12192000" cy="508104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518" y="1549685"/>
            <a:ext cx="6000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7396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Package Managers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7936" b="5337"/>
          <a:stretch/>
        </p:blipFill>
        <p:spPr>
          <a:xfrm>
            <a:off x="0" y="1549685"/>
            <a:ext cx="12192000" cy="508104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518" y="1549685"/>
            <a:ext cx="600075" cy="533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518" y="2243707"/>
            <a:ext cx="7810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89530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Managers Dependencies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6357" b="12302"/>
          <a:stretch/>
        </p:blipFill>
        <p:spPr>
          <a:xfrm>
            <a:off x="0" y="1121790"/>
            <a:ext cx="12192000" cy="489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96254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Managers – Bower &amp; NPM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7457" b="11203"/>
          <a:stretch/>
        </p:blipFill>
        <p:spPr>
          <a:xfrm>
            <a:off x="0" y="1197204"/>
            <a:ext cx="12192000" cy="489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071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What are Preprocessors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1821" b="16838"/>
          <a:stretch/>
        </p:blipFill>
        <p:spPr>
          <a:xfrm>
            <a:off x="0" y="1212231"/>
            <a:ext cx="12192000" cy="489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49547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Runners – Gulp &amp; Grunt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1684" b="15326"/>
          <a:stretch/>
        </p:blipFill>
        <p:spPr>
          <a:xfrm>
            <a:off x="0" y="1206632"/>
            <a:ext cx="12192000" cy="500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52783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Gulp Vs Grunt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2609" b="24251"/>
          <a:stretch/>
        </p:blipFill>
        <p:spPr>
          <a:xfrm>
            <a:off x="0" y="1550504"/>
            <a:ext cx="12192000" cy="364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11476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Gulp Vs Grunt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0241" b="35230"/>
          <a:stretch/>
        </p:blipFill>
        <p:spPr>
          <a:xfrm>
            <a:off x="0" y="1389064"/>
            <a:ext cx="12192000" cy="373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67291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Gulp Vs Grunt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0241" b="15362"/>
          <a:stretch/>
        </p:blipFill>
        <p:spPr>
          <a:xfrm>
            <a:off x="0" y="1389063"/>
            <a:ext cx="12192000" cy="510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7523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84969" y="905786"/>
            <a:ext cx="10229929" cy="4397403"/>
          </a:xfrm>
        </p:spPr>
        <p:txBody>
          <a:bodyPr>
            <a:normAutofit/>
          </a:bodyPr>
          <a:lstStyle/>
          <a:p>
            <a:endParaRPr lang="en-IN" sz="1733" dirty="0"/>
          </a:p>
          <a:p>
            <a:pPr marL="0" indent="0">
              <a:buNone/>
            </a:pPr>
            <a:r>
              <a:rPr lang="en-US" sz="1733" dirty="0" smtClean="0"/>
              <a:t>Electron is </a:t>
            </a:r>
            <a:r>
              <a:rPr lang="en-US" sz="1733" dirty="0"/>
              <a:t>an open source library developed by GitHub for building cross-platform desktop applications with HTML, CSS, and JavaScript. Electron accomplishes this by </a:t>
            </a:r>
            <a:r>
              <a:rPr lang="en-US" sz="1733" dirty="0" smtClean="0"/>
              <a:t>combining Chromium and Node.js</a:t>
            </a:r>
            <a:r>
              <a:rPr lang="en-US" sz="1733" dirty="0"/>
              <a:t> into a single runtime and apps can be packaged for Mac, Windows, and Linux.</a:t>
            </a:r>
            <a:endParaRPr lang="en-IN" sz="1733" dirty="0"/>
          </a:p>
          <a:p>
            <a:pPr marL="0" indent="0">
              <a:buNone/>
            </a:pPr>
            <a:r>
              <a:rPr lang="en-US" sz="1600" b="1" dirty="0"/>
              <a:t>		</a:t>
            </a:r>
            <a:endParaRPr lang="en-US" sz="1733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1A3E96-3451-7D4D-8ABF-098CF122C23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</a:t>
            </a:r>
            <a:r>
              <a:rPr lang="en-US" sz="3600" dirty="0" smtClean="0">
                <a:solidFill>
                  <a:schemeClr val="tx1"/>
                </a:solidFill>
              </a:rPr>
              <a:t>What is Electron?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607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84969" y="905786"/>
            <a:ext cx="10229929" cy="4397403"/>
          </a:xfrm>
        </p:spPr>
        <p:txBody>
          <a:bodyPr>
            <a:normAutofit/>
          </a:bodyPr>
          <a:lstStyle/>
          <a:p>
            <a:endParaRPr lang="en-IN" sz="1733" dirty="0"/>
          </a:p>
          <a:p>
            <a:r>
              <a:rPr lang="en-IN" sz="1733" dirty="0"/>
              <a:t>A speed comparison was done below sample. which shows that most tasks are at least twice as fast on Gulp. </a:t>
            </a:r>
          </a:p>
          <a:p>
            <a:r>
              <a:rPr lang="en-IN" sz="1733" dirty="0"/>
              <a:t>While this wasn’t a hugely scientific study the tendency is there and I’ve seen the same with my own projects. </a:t>
            </a:r>
          </a:p>
          <a:p>
            <a:r>
              <a:rPr lang="en-IN" sz="1733" dirty="0"/>
              <a:t>But how big of an impact is the difference in speed?</a:t>
            </a:r>
          </a:p>
          <a:p>
            <a:endParaRPr lang="en-IN" sz="1733" dirty="0"/>
          </a:p>
          <a:p>
            <a:r>
              <a:rPr lang="en-US" sz="1600" b="1" dirty="0"/>
              <a:t> </a:t>
            </a:r>
            <a:r>
              <a:rPr lang="en-US" sz="1600" b="1" u="sng" dirty="0"/>
              <a:t>Sass compilation</a:t>
            </a:r>
            <a:r>
              <a:rPr lang="en-US" sz="1600" b="1" dirty="0"/>
              <a:t>		                                             </a:t>
            </a:r>
            <a:r>
              <a:rPr lang="en-IN" sz="1600" b="1" u="sng" dirty="0"/>
              <a:t>JavaScript minification and concatenation using Uglify.js</a:t>
            </a:r>
          </a:p>
          <a:p>
            <a:endParaRPr lang="en-US" sz="1733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1A3E96-3451-7D4D-8ABF-098CF122C23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531" y="3059723"/>
            <a:ext cx="4957684" cy="27191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82" y="3059723"/>
            <a:ext cx="4957683" cy="271913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</a:t>
            </a:r>
            <a:r>
              <a:rPr lang="en-US" sz="3600" dirty="0">
                <a:solidFill>
                  <a:schemeClr val="tx1"/>
                </a:solidFill>
              </a:rPr>
              <a:t>Gulp Vs Grunt</a:t>
            </a:r>
          </a:p>
        </p:txBody>
      </p:sp>
    </p:spTree>
    <p:extLst>
      <p:ext uri="{BB962C8B-B14F-4D97-AF65-F5344CB8AC3E}">
        <p14:creationId xmlns:p14="http://schemas.microsoft.com/office/powerpoint/2010/main" val="4134989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is Gulp?</a:t>
            </a:r>
          </a:p>
        </p:txBody>
      </p:sp>
      <p:pic>
        <p:nvPicPr>
          <p:cNvPr id="2050" name="Picture 2" descr="https://raw.githubusercontent.com/gulpjs/artwork/master/gulp-2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001" y="788285"/>
            <a:ext cx="1172808" cy="262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561388" y="3808084"/>
            <a:ext cx="7069243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AUTOMATE YOUR TASKS </a:t>
            </a:r>
          </a:p>
          <a:p>
            <a:pPr algn="ctr"/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EASILY WITH GULP.JS</a:t>
            </a:r>
          </a:p>
        </p:txBody>
      </p:sp>
    </p:spTree>
    <p:extLst>
      <p:ext uri="{BB962C8B-B14F-4D97-AF65-F5344CB8AC3E}">
        <p14:creationId xmlns:p14="http://schemas.microsoft.com/office/powerpoint/2010/main" val="330010753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9210" b="9141"/>
          <a:stretch/>
        </p:blipFill>
        <p:spPr>
          <a:xfrm>
            <a:off x="8742" y="1267590"/>
            <a:ext cx="12183258" cy="559550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Gulp – File Structure</a:t>
            </a:r>
          </a:p>
        </p:txBody>
      </p:sp>
    </p:spTree>
    <p:extLst>
      <p:ext uri="{BB962C8B-B14F-4D97-AF65-F5344CB8AC3E}">
        <p14:creationId xmlns:p14="http://schemas.microsoft.com/office/powerpoint/2010/main" val="181375592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Gulp – File Structure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9072" b="9828"/>
          <a:stretch/>
        </p:blipFill>
        <p:spPr>
          <a:xfrm>
            <a:off x="0" y="1300480"/>
            <a:ext cx="12192000" cy="555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70668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Gulp – File Structure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9484" b="10653"/>
          <a:stretch/>
        </p:blipFill>
        <p:spPr>
          <a:xfrm>
            <a:off x="0" y="1309551"/>
            <a:ext cx="12192000" cy="547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93170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Gulp – File Structure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9897" b="9141"/>
          <a:stretch/>
        </p:blipFill>
        <p:spPr>
          <a:xfrm>
            <a:off x="0" y="1336055"/>
            <a:ext cx="12192000" cy="555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00236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Gulp – File Structure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9347" b="9829"/>
          <a:stretch/>
        </p:blipFill>
        <p:spPr>
          <a:xfrm>
            <a:off x="0" y="1305541"/>
            <a:ext cx="12192000" cy="554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4440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Gulp – File Structure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8935" b="9004"/>
          <a:stretch/>
        </p:blipFill>
        <p:spPr>
          <a:xfrm>
            <a:off x="0" y="1269795"/>
            <a:ext cx="12192000" cy="562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5644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Gulp – File Structure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8935" b="9690"/>
          <a:stretch/>
        </p:blipFill>
        <p:spPr>
          <a:xfrm>
            <a:off x="0" y="1269796"/>
            <a:ext cx="12192000" cy="558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3162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Gulp – File Structure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7973" b="9553"/>
          <a:stretch/>
        </p:blipFill>
        <p:spPr>
          <a:xfrm>
            <a:off x="0" y="1211960"/>
            <a:ext cx="12192000" cy="565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3540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84969" y="905786"/>
            <a:ext cx="10229929" cy="4397403"/>
          </a:xfrm>
        </p:spPr>
        <p:txBody>
          <a:bodyPr>
            <a:normAutofit/>
          </a:bodyPr>
          <a:lstStyle/>
          <a:p>
            <a:endParaRPr lang="en-IN" sz="1733" dirty="0"/>
          </a:p>
          <a:p>
            <a:pPr marL="0" indent="0">
              <a:buNone/>
            </a:pPr>
            <a:r>
              <a:rPr lang="en-US" sz="1733" dirty="0" smtClean="0"/>
              <a:t>Electron is </a:t>
            </a:r>
            <a:r>
              <a:rPr lang="en-US" sz="1733" dirty="0"/>
              <a:t>an open source library developed by GitHub for building cross-platform desktop applications with HTML, CSS, and JavaScript. Electron accomplishes this by </a:t>
            </a:r>
            <a:r>
              <a:rPr lang="en-US" sz="1733" dirty="0" smtClean="0"/>
              <a:t>combining Chromium and Node.js</a:t>
            </a:r>
            <a:r>
              <a:rPr lang="en-US" sz="1733" dirty="0"/>
              <a:t> into a single runtime and apps can be packaged for Mac, Windows, and Linux.</a:t>
            </a:r>
            <a:endParaRPr lang="en-IN" sz="1733" dirty="0"/>
          </a:p>
          <a:p>
            <a:pPr marL="0" indent="0">
              <a:buNone/>
            </a:pPr>
            <a:r>
              <a:rPr lang="en-US" sz="1600" b="1" dirty="0"/>
              <a:t>		</a:t>
            </a:r>
            <a:endParaRPr lang="en-US" sz="1733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1A3E96-3451-7D4D-8ABF-098CF122C23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</a:t>
            </a:r>
            <a:r>
              <a:rPr lang="en-US" sz="3600" dirty="0" smtClean="0">
                <a:solidFill>
                  <a:schemeClr val="tx1"/>
                </a:solidFill>
              </a:rPr>
              <a:t>How does Electron works</a:t>
            </a:r>
            <a:r>
              <a:rPr lang="en-US" sz="3600" dirty="0" smtClean="0">
                <a:solidFill>
                  <a:schemeClr val="tx1"/>
                </a:solidFill>
              </a:rPr>
              <a:t>?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771" y="2411873"/>
            <a:ext cx="3800145" cy="23141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456" y="2414835"/>
            <a:ext cx="4007544" cy="231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655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Gulp – File Structure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8385" b="8591"/>
          <a:stretch/>
        </p:blipFill>
        <p:spPr>
          <a:xfrm>
            <a:off x="0" y="1281545"/>
            <a:ext cx="12192000" cy="569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30069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Gulp – File Structure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8797" b="8866"/>
          <a:stretch/>
        </p:blipFill>
        <p:spPr>
          <a:xfrm>
            <a:off x="0" y="1270569"/>
            <a:ext cx="12192000" cy="564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79553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Gulp – File Structure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9484" b="9141"/>
          <a:stretch/>
        </p:blipFill>
        <p:spPr>
          <a:xfrm>
            <a:off x="0" y="1318521"/>
            <a:ext cx="12192000" cy="558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45679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Gulp – File Structure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8543" b="9329"/>
          <a:stretch/>
        </p:blipFill>
        <p:spPr>
          <a:xfrm>
            <a:off x="0" y="1310326"/>
            <a:ext cx="12192000" cy="553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7650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Gulp – File Structure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8385" b="9690"/>
          <a:stretch/>
        </p:blipFill>
        <p:spPr>
          <a:xfrm>
            <a:off x="0" y="1194654"/>
            <a:ext cx="12192000" cy="561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5833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Gulp – File Structure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8935" b="9004"/>
          <a:stretch/>
        </p:blipFill>
        <p:spPr>
          <a:xfrm>
            <a:off x="0" y="1230198"/>
            <a:ext cx="12192000" cy="562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1744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Gulp – File Structure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9072" b="9278"/>
          <a:stretch/>
        </p:blipFill>
        <p:spPr>
          <a:xfrm>
            <a:off x="0" y="1244610"/>
            <a:ext cx="12192000" cy="559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28570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60791" y="1043032"/>
            <a:ext cx="10270415" cy="4351338"/>
          </a:xfrm>
        </p:spPr>
        <p:txBody>
          <a:bodyPr/>
          <a:lstStyle/>
          <a:p>
            <a:r>
              <a:rPr lang="en-US" dirty="0"/>
              <a:t>We will make a quick project to demonstrate some of the most frequent front-end development tasks you'll encounter, and create an integrated workflow.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Setting up an automated workflow.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Generating HTML from templates and content files.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Compiling Sass to CSS code.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 asset compilation (concatenation and </a:t>
            </a:r>
            <a:r>
              <a:rPr lang="en-US" dirty="0" err="1"/>
              <a:t>minification</a:t>
            </a:r>
            <a:r>
              <a:rPr lang="en-US" dirty="0"/>
              <a:t>).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Watch for change in your files and act on it.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Automatically reload the page in the browser after change.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60792" y="306829"/>
            <a:ext cx="10270415" cy="736203"/>
          </a:xfrm>
        </p:spPr>
        <p:txBody>
          <a:bodyPr/>
          <a:lstStyle/>
          <a:p>
            <a:r>
              <a:rPr lang="en-US" dirty="0"/>
              <a:t>Demo Key points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360413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60790" y="1045828"/>
            <a:ext cx="10270415" cy="4351338"/>
          </a:xfrm>
        </p:spPr>
        <p:txBody>
          <a:bodyPr/>
          <a:lstStyle/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Install Node.js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</a:t>
            </a:r>
            <a:r>
              <a:rPr lang="en-US" b="1" dirty="0" err="1"/>
              <a:t>package.json</a:t>
            </a:r>
            <a:r>
              <a:rPr lang="en-US" dirty="0"/>
              <a:t> and list dependencies (Gulp and plugins).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Install Gulp.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</a:t>
            </a:r>
            <a:r>
              <a:rPr lang="en-US" b="1" dirty="0"/>
              <a:t>gulpfile.js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Install, Load NPM modules and create tasks.</a:t>
            </a:r>
          </a:p>
          <a:p>
            <a:endParaRPr lang="en-US" dirty="0"/>
          </a:p>
          <a:p>
            <a:r>
              <a:rPr lang="en-US" b="1" u="sng" dirty="0"/>
              <a:t>Prerequisites</a:t>
            </a:r>
          </a:p>
          <a:p>
            <a:r>
              <a:rPr lang="en-US" dirty="0"/>
              <a:t>Gulp is a command line tool, so you should be familiar working in terminal. In order to use Gulp you need to have Node.js installed on your system.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60791" y="390719"/>
            <a:ext cx="10270415" cy="716628"/>
          </a:xfrm>
        </p:spPr>
        <p:txBody>
          <a:bodyPr/>
          <a:lstStyle/>
          <a:p>
            <a:r>
              <a:rPr lang="en-US" dirty="0"/>
              <a:t>Setting up an automated workflow :</a:t>
            </a:r>
          </a:p>
        </p:txBody>
      </p:sp>
    </p:spTree>
    <p:extLst>
      <p:ext uri="{BB962C8B-B14F-4D97-AF65-F5344CB8AC3E}">
        <p14:creationId xmlns:p14="http://schemas.microsoft.com/office/powerpoint/2010/main" val="2004165601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792" y="1419823"/>
            <a:ext cx="5003780" cy="435133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b="1" dirty="0"/>
              <a:t>Installation Steps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dirty="0"/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1" dirty="0"/>
              <a:t>Download the Windows installer from the</a:t>
            </a:r>
            <a:r>
              <a:rPr lang="en-US" sz="1800" dirty="0"/>
              <a:t> Nodes.js® web site.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1" dirty="0"/>
              <a:t>Run the installer</a:t>
            </a:r>
            <a:r>
              <a:rPr lang="en-US" sz="1800" dirty="0"/>
              <a:t> (the .</a:t>
            </a:r>
            <a:r>
              <a:rPr lang="en-US" sz="1800" dirty="0" err="1"/>
              <a:t>msi</a:t>
            </a:r>
            <a:r>
              <a:rPr lang="en-US" sz="1800" dirty="0"/>
              <a:t> file you downloaded in the previous step.)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1" dirty="0"/>
              <a:t>Follow the prompts in the installer </a:t>
            </a:r>
            <a:r>
              <a:rPr lang="en-US" sz="1800" dirty="0"/>
              <a:t>(Accept the license agreement, click the NEXT button a bunch of times and accept the default installation settings).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1" dirty="0"/>
              <a:t>Restart your computer.</a:t>
            </a:r>
            <a:r>
              <a:rPr lang="en-US" sz="1800" dirty="0"/>
              <a:t> You won’t be able to run Node.js® until you restart your computer.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Install Node.js</a:t>
            </a:r>
          </a:p>
        </p:txBody>
      </p:sp>
      <p:pic>
        <p:nvPicPr>
          <p:cNvPr id="1026" name="Picture 2" descr="http://blog.teamtreehouse.com/wp-content/uploads/2015/01/install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00017"/>
            <a:ext cx="4848225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85018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84969" y="905786"/>
            <a:ext cx="10229929" cy="4397403"/>
          </a:xfrm>
        </p:spPr>
        <p:txBody>
          <a:bodyPr>
            <a:normAutofit/>
          </a:bodyPr>
          <a:lstStyle/>
          <a:p>
            <a:endParaRPr lang="en-IN" sz="1733" dirty="0"/>
          </a:p>
          <a:p>
            <a:pPr marL="0" indent="0">
              <a:buNone/>
            </a:pPr>
            <a:r>
              <a:rPr lang="en-US" sz="1733" dirty="0" smtClean="0"/>
              <a:t>Electron is </a:t>
            </a:r>
            <a:r>
              <a:rPr lang="en-US" sz="1733" dirty="0"/>
              <a:t>an open source library developed by GitHub for building cross-platform desktop applications with HTML, CSS, and JavaScript. Electron accomplishes this by </a:t>
            </a:r>
            <a:r>
              <a:rPr lang="en-US" sz="1733" dirty="0" smtClean="0"/>
              <a:t>combining Chromium and Node.js</a:t>
            </a:r>
            <a:r>
              <a:rPr lang="en-US" sz="1733" dirty="0"/>
              <a:t> into a single runtime and apps can be packaged for Mac, Windows, and Linux.</a:t>
            </a:r>
            <a:endParaRPr lang="en-IN" sz="1733" dirty="0"/>
          </a:p>
          <a:p>
            <a:pPr marL="0" indent="0">
              <a:buNone/>
            </a:pPr>
            <a:r>
              <a:rPr lang="en-US" sz="1600" b="1" dirty="0"/>
              <a:t>		</a:t>
            </a:r>
            <a:endParaRPr lang="en-US" sz="1733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1A3E96-3451-7D4D-8ABF-098CF122C23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</a:t>
            </a:r>
            <a:r>
              <a:rPr lang="en-US" sz="3600" dirty="0" smtClean="0">
                <a:solidFill>
                  <a:schemeClr val="tx1"/>
                </a:solidFill>
              </a:rPr>
              <a:t>How does Electron works</a:t>
            </a:r>
            <a:r>
              <a:rPr lang="en-US" sz="3600" dirty="0" smtClean="0">
                <a:solidFill>
                  <a:schemeClr val="tx1"/>
                </a:solidFill>
              </a:rPr>
              <a:t>?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63" y="2187921"/>
            <a:ext cx="6552381" cy="36952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216" y="3049073"/>
            <a:ext cx="4339347" cy="197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197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792" y="1419823"/>
            <a:ext cx="4384930" cy="435133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To create a </a:t>
            </a:r>
            <a:r>
              <a:rPr lang="en-US" dirty="0" err="1"/>
              <a:t>package.json</a:t>
            </a:r>
            <a:r>
              <a:rPr lang="en-US" dirty="0"/>
              <a:t> run: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b="1" dirty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 err="1"/>
              <a:t>npm</a:t>
            </a:r>
            <a:r>
              <a:rPr lang="en-US" b="1" dirty="0"/>
              <a:t> </a:t>
            </a:r>
            <a:r>
              <a:rPr lang="en-US" b="1" dirty="0" err="1"/>
              <a:t>init</a:t>
            </a:r>
            <a:endParaRPr lang="en-US" b="1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This will initiate a command line questionnaire that will conclude with the creation of a </a:t>
            </a:r>
            <a:r>
              <a:rPr lang="en-US" dirty="0" err="1"/>
              <a:t>package.json</a:t>
            </a:r>
            <a:r>
              <a:rPr lang="en-US" dirty="0"/>
              <a:t> in the directory you initiated the command.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Create </a:t>
            </a:r>
            <a:r>
              <a:rPr lang="en-US" b="1" dirty="0" err="1"/>
              <a:t>package.json</a:t>
            </a:r>
            <a:r>
              <a:rPr lang="en-US" dirty="0"/>
              <a:t> and list dependencies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472333" y="1389063"/>
            <a:ext cx="6147580" cy="4688180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608B4E"/>
                </a:solidFill>
                <a:latin typeface="Consolas" panose="020B0609020204030204" pitchFamily="49" charset="0"/>
              </a:rPr>
              <a:t>// </a:t>
            </a:r>
            <a:r>
              <a:rPr lang="en-US" sz="1800" dirty="0" err="1">
                <a:solidFill>
                  <a:srgbClr val="608B4E"/>
                </a:solidFill>
                <a:latin typeface="Consolas" panose="020B0609020204030204" pitchFamily="49" charset="0"/>
              </a:rPr>
              <a:t>package.json</a:t>
            </a:r>
            <a:endParaRPr lang="en-US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"name"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"demo"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"version"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"1.0.0"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"description"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"gulp demo for level 200 training"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"main"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"gulpfile.js"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"scripts"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: {</a:t>
            </a:r>
          </a:p>
          <a:p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"test"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"echo \"Error: no test specified\" &amp;&amp; exit 1"</a:t>
            </a:r>
            <a:endParaRPr lang="en-US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"author"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""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"license"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"ISC“ 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423572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Install the gulp command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dirty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 err="1"/>
              <a:t>npm</a:t>
            </a:r>
            <a:r>
              <a:rPr lang="en-US" b="1" dirty="0"/>
              <a:t> install --global gulp-cli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IN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Install gulp in your </a:t>
            </a:r>
            <a:r>
              <a:rPr lang="en-US" dirty="0" err="1"/>
              <a:t>devDependencies</a:t>
            </a: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Run this command in your project directory: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dirty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 err="1"/>
              <a:t>npm</a:t>
            </a:r>
            <a:r>
              <a:rPr lang="en-US" b="1" dirty="0"/>
              <a:t> install --save-dev gulp</a:t>
            </a:r>
            <a:endParaRPr lang="en-IN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Installing Gulp</a:t>
            </a:r>
          </a:p>
        </p:txBody>
      </p:sp>
    </p:spTree>
    <p:extLst>
      <p:ext uri="{BB962C8B-B14F-4D97-AF65-F5344CB8AC3E}">
        <p14:creationId xmlns:p14="http://schemas.microsoft.com/office/powerpoint/2010/main" val="788895062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792" y="1322665"/>
            <a:ext cx="10270415" cy="435133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Create a file called gulpfile.js in your project root with these contents: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/>
              <a:t>Test it out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Run the gulp command in your project directory: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/>
              <a:t>gulp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691461"/>
          </a:xfrm>
        </p:spPr>
        <p:txBody>
          <a:bodyPr/>
          <a:lstStyle/>
          <a:p>
            <a:r>
              <a:rPr lang="en-US" dirty="0"/>
              <a:t>4. Create a gulpfile.js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87400" y="2027958"/>
            <a:ext cx="7254741" cy="2318959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sz="180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gulp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'gulp'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gulp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task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'default'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800" dirty="0">
                <a:solidFill>
                  <a:srgbClr val="608B4E"/>
                </a:solidFill>
                <a:latin typeface="Consolas" panose="020B0609020204030204" pitchFamily="49" charset="0"/>
              </a:rPr>
              <a:t>// place code for your default task here</a:t>
            </a:r>
            <a:endParaRPr lang="en-US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535611517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/>
              <a:t>gulp.task</a:t>
            </a:r>
            <a:r>
              <a:rPr lang="en-US" dirty="0"/>
              <a:t> – defines a new task with a name, optional array of dependencies and a function.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gulp.src</a:t>
            </a:r>
            <a:r>
              <a:rPr lang="en-US" dirty="0"/>
              <a:t> – sets the folder where source files are located.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/>
              <a:t>gulp.dest</a:t>
            </a:r>
            <a:r>
              <a:rPr lang="en-US" dirty="0"/>
              <a:t> – sets the destination folder where build files will be placed.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gulp.watch</a:t>
            </a:r>
            <a:r>
              <a:rPr lang="en-US" dirty="0"/>
              <a:t> - Watch for change in your files and act on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Any number of plug-in calls are set with pipe between the .src and .</a:t>
            </a:r>
            <a:r>
              <a:rPr lang="en-US" dirty="0" err="1"/>
              <a:t>dest</a:t>
            </a:r>
            <a:r>
              <a:rPr lang="en-US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817296"/>
          </a:xfrm>
        </p:spPr>
        <p:txBody>
          <a:bodyPr/>
          <a:lstStyle/>
          <a:p>
            <a:r>
              <a:rPr lang="en-US" dirty="0"/>
              <a:t>5. Create tasks using below methods</a:t>
            </a:r>
          </a:p>
        </p:txBody>
      </p:sp>
    </p:spTree>
    <p:extLst>
      <p:ext uri="{BB962C8B-B14F-4D97-AF65-F5344CB8AC3E}">
        <p14:creationId xmlns:p14="http://schemas.microsoft.com/office/powerpoint/2010/main" val="2817737370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793" y="1524000"/>
            <a:ext cx="4947638" cy="367166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Install gulp in your </a:t>
            </a:r>
            <a:r>
              <a:rPr lang="en-US" dirty="0" err="1"/>
              <a:t>devDependencies</a:t>
            </a: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Run this command in your project directory: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dirty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 err="1"/>
              <a:t>npm</a:t>
            </a:r>
            <a:r>
              <a:rPr lang="en-US" b="1" dirty="0"/>
              <a:t> install gulp-twig --save-dev </a:t>
            </a:r>
            <a:endParaRPr lang="en-IN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0233" y="382331"/>
            <a:ext cx="10270415" cy="635150"/>
          </a:xfrm>
        </p:spPr>
        <p:txBody>
          <a:bodyPr/>
          <a:lstStyle/>
          <a:p>
            <a:r>
              <a:rPr lang="en-US" dirty="0"/>
              <a:t>Task 1: Install &amp; Compile Twig templates with Gulp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72553" y="1495865"/>
            <a:ext cx="5158654" cy="369980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sz="180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twig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'gulp-twig'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800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gulp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task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'twig'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8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gulp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src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'twig/*.twig'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pipe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twig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pipe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9CDCFE"/>
                </a:solidFill>
                <a:latin typeface="Consolas" panose="020B0609020204030204" pitchFamily="49" charset="0"/>
              </a:rPr>
              <a:t>gulp</a:t>
            </a:r>
            <a:r>
              <a:rPr lang="en-US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dest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'app/'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94955418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793" y="1448499"/>
            <a:ext cx="10270414" cy="367166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Install gulp in your </a:t>
            </a:r>
            <a:r>
              <a:rPr lang="en-US" dirty="0" err="1"/>
              <a:t>devDependencies</a:t>
            </a: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Run this command in your project directory: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dirty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 err="1"/>
              <a:t>npm</a:t>
            </a:r>
            <a:r>
              <a:rPr lang="en-US" b="1" dirty="0"/>
              <a:t> install gulp-sass --save-dev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 err="1"/>
              <a:t>npm</a:t>
            </a:r>
            <a:r>
              <a:rPr lang="en-US" b="1" dirty="0"/>
              <a:t> install gulp-clean-</a:t>
            </a:r>
            <a:r>
              <a:rPr lang="en-US" b="1" dirty="0" err="1"/>
              <a:t>css</a:t>
            </a:r>
            <a:r>
              <a:rPr lang="en-US" b="1" dirty="0"/>
              <a:t> --save-dev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 err="1"/>
              <a:t>npm</a:t>
            </a:r>
            <a:r>
              <a:rPr lang="en-US" b="1" dirty="0"/>
              <a:t> install gulp-rename --save-dev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 err="1"/>
              <a:t>npm</a:t>
            </a:r>
            <a:r>
              <a:rPr lang="en-US" b="1" dirty="0"/>
              <a:t> install browser-sync  --save-dev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125" y="385894"/>
            <a:ext cx="10270415" cy="666294"/>
          </a:xfrm>
        </p:spPr>
        <p:txBody>
          <a:bodyPr/>
          <a:lstStyle/>
          <a:p>
            <a:r>
              <a:rPr lang="en-US" dirty="0"/>
              <a:t>Task 2: Install &amp; Compiling Sass to CSS code </a:t>
            </a:r>
          </a:p>
        </p:txBody>
      </p:sp>
    </p:spTree>
    <p:extLst>
      <p:ext uri="{BB962C8B-B14F-4D97-AF65-F5344CB8AC3E}">
        <p14:creationId xmlns:p14="http://schemas.microsoft.com/office/powerpoint/2010/main" val="3389118495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51734" y="389879"/>
            <a:ext cx="10270415" cy="8181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dirty="0"/>
              <a:t>Task 2: Install &amp; Compiling Sass to CSS code 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960790" y="1871002"/>
            <a:ext cx="10238253" cy="369980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endParaRPr lang="en-US" sz="18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sz="180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sass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'gulp-</a:t>
            </a:r>
            <a:r>
              <a:rPr lang="en-US" sz="1800" dirty="0" err="1">
                <a:solidFill>
                  <a:srgbClr val="CE9178"/>
                </a:solidFill>
                <a:latin typeface="Consolas" panose="020B0609020204030204" pitchFamily="49" charset="0"/>
              </a:rPr>
              <a:t>sass'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9CDCFE"/>
                </a:solidFill>
                <a:latin typeface="Consolas" panose="020B0609020204030204" pitchFamily="49" charset="0"/>
              </a:rPr>
              <a:t>cleanCSS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'gulp-clean-css'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    rename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"gulp-rename"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sz="1800">
                <a:solidFill>
                  <a:srgbClr val="9CDCFE"/>
                </a:solidFill>
                <a:latin typeface="Consolas" panose="020B0609020204030204" pitchFamily="49" charset="0"/>
              </a:rPr>
              <a:t>    browserSync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'browser-sync'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create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869776714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51734" y="389879"/>
            <a:ext cx="10270415" cy="8181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dirty="0"/>
              <a:t>Task 2: Install &amp; Compiling Sass to CSS code 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19255" y="1357461"/>
            <a:ext cx="10102893" cy="4543718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>
                <a:solidFill>
                  <a:srgbClr val="9CDCFE"/>
                </a:solidFill>
                <a:latin typeface="Consolas" panose="020B0609020204030204" pitchFamily="49" charset="0"/>
              </a:rPr>
              <a:t>gulp</a:t>
            </a:r>
            <a:r>
              <a:rPr lang="en-US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task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'sass'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8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9CDCFE"/>
                </a:solidFill>
                <a:latin typeface="Consolas" panose="020B0609020204030204" pitchFamily="49" charset="0"/>
              </a:rPr>
              <a:t>gulp</a:t>
            </a:r>
            <a:r>
              <a:rPr lang="en-US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src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</a:p>
          <a:p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'scss/*.scss'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08B4E"/>
                </a:solidFill>
                <a:latin typeface="Consolas" panose="020B0609020204030204" pitchFamily="49" charset="0"/>
              </a:rPr>
              <a:t>// SASS &amp; SCSS Source folder</a:t>
            </a:r>
            <a:endParaRPr lang="en-US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pipe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sass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on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'error'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9CDCFE"/>
                </a:solidFill>
                <a:latin typeface="Consolas" panose="020B0609020204030204" pitchFamily="49" charset="0"/>
              </a:rPr>
              <a:t>sass</a:t>
            </a:r>
            <a:r>
              <a:rPr lang="en-US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9CDCFE"/>
                </a:solidFill>
                <a:latin typeface="Consolas" panose="020B0609020204030204" pitchFamily="49" charset="0"/>
              </a:rPr>
              <a:t>logError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)) </a:t>
            </a:r>
            <a:r>
              <a:rPr lang="en-US" sz="1800" dirty="0">
                <a:solidFill>
                  <a:srgbClr val="608B4E"/>
                </a:solidFill>
                <a:latin typeface="Consolas" panose="020B0609020204030204" pitchFamily="49" charset="0"/>
              </a:rPr>
              <a:t>// Compiling Sass to CSS code</a:t>
            </a:r>
            <a:endParaRPr lang="en-US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pipe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9CDCFE"/>
                </a:solidFill>
                <a:latin typeface="Consolas" panose="020B0609020204030204" pitchFamily="49" charset="0"/>
              </a:rPr>
              <a:t>gulp</a:t>
            </a:r>
            <a:r>
              <a:rPr lang="en-US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dest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'css/'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)) </a:t>
            </a:r>
            <a:r>
              <a:rPr lang="en-US" sz="1800" dirty="0">
                <a:solidFill>
                  <a:srgbClr val="608B4E"/>
                </a:solidFill>
                <a:latin typeface="Consolas" panose="020B0609020204030204" pitchFamily="49" charset="0"/>
              </a:rPr>
              <a:t>// Destination path </a:t>
            </a:r>
            <a:r>
              <a:rPr lang="en-US" sz="1800" dirty="0" err="1">
                <a:solidFill>
                  <a:srgbClr val="608B4E"/>
                </a:solidFill>
                <a:latin typeface="Consolas" panose="020B0609020204030204" pitchFamily="49" charset="0"/>
              </a:rPr>
              <a:t>unminified</a:t>
            </a:r>
            <a:r>
              <a:rPr lang="en-US" sz="1800" dirty="0">
                <a:solidFill>
                  <a:srgbClr val="608B4E"/>
                </a:solidFill>
                <a:latin typeface="Consolas" panose="020B0609020204030204" pitchFamily="49" charset="0"/>
              </a:rPr>
              <a:t> CSS</a:t>
            </a:r>
            <a:endParaRPr lang="en-US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pipe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cleanCSS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()) </a:t>
            </a:r>
            <a:r>
              <a:rPr lang="en-US" sz="1800" dirty="0">
                <a:solidFill>
                  <a:srgbClr val="608B4E"/>
                </a:solidFill>
                <a:latin typeface="Consolas" panose="020B0609020204030204" pitchFamily="49" charset="0"/>
              </a:rPr>
              <a:t>// </a:t>
            </a:r>
            <a:r>
              <a:rPr lang="en-US" sz="1800" dirty="0" err="1">
                <a:solidFill>
                  <a:srgbClr val="608B4E"/>
                </a:solidFill>
                <a:latin typeface="Consolas" panose="020B0609020204030204" pitchFamily="49" charset="0"/>
              </a:rPr>
              <a:t>Minification</a:t>
            </a:r>
            <a:endParaRPr lang="en-US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pipe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rename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suffix: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'.min'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08B4E"/>
                </a:solidFill>
                <a:latin typeface="Consolas" panose="020B0609020204030204" pitchFamily="49" charset="0"/>
              </a:rPr>
              <a:t>// Rename css minified file</a:t>
            </a:r>
            <a:endParaRPr lang="en-US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})).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pipe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9CDCFE"/>
                </a:solidFill>
                <a:latin typeface="Consolas" panose="020B0609020204030204" pitchFamily="49" charset="0"/>
              </a:rPr>
              <a:t>gulp</a:t>
            </a:r>
            <a:r>
              <a:rPr lang="en-US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dest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'app/css/'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)) </a:t>
            </a:r>
            <a:r>
              <a:rPr lang="en-US" sz="1800" dirty="0">
                <a:solidFill>
                  <a:srgbClr val="608B4E"/>
                </a:solidFill>
                <a:latin typeface="Consolas" panose="020B0609020204030204" pitchFamily="49" charset="0"/>
              </a:rPr>
              <a:t>// </a:t>
            </a:r>
            <a:r>
              <a:rPr lang="en-US" sz="1800" dirty="0" err="1">
                <a:solidFill>
                  <a:srgbClr val="608B4E"/>
                </a:solidFill>
                <a:latin typeface="Consolas" panose="020B0609020204030204" pitchFamily="49" charset="0"/>
              </a:rPr>
              <a:t>Desitnation</a:t>
            </a:r>
            <a:r>
              <a:rPr lang="en-US" sz="1800" dirty="0">
                <a:solidFill>
                  <a:srgbClr val="608B4E"/>
                </a:solidFill>
                <a:latin typeface="Consolas" panose="020B0609020204030204" pitchFamily="49" charset="0"/>
              </a:rPr>
              <a:t> path minified CSS</a:t>
            </a:r>
            <a:endParaRPr lang="en-US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pipe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9CDCFE"/>
                </a:solidFill>
                <a:latin typeface="Consolas" panose="020B0609020204030204" pitchFamily="49" charset="0"/>
              </a:rPr>
              <a:t>browserSync</a:t>
            </a:r>
            <a:r>
              <a:rPr lang="en-US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stream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()); </a:t>
            </a:r>
            <a:r>
              <a:rPr lang="en-US" sz="1800" dirty="0">
                <a:solidFill>
                  <a:srgbClr val="608B4E"/>
                </a:solidFill>
                <a:latin typeface="Consolas" panose="020B0609020204030204" pitchFamily="49" charset="0"/>
              </a:rPr>
              <a:t>// auto-inject into browsers </a:t>
            </a:r>
          </a:p>
          <a:p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667055279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793" y="1524000"/>
            <a:ext cx="4849164" cy="367166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Install gulp in your </a:t>
            </a:r>
            <a:r>
              <a:rPr lang="en-US" dirty="0" err="1"/>
              <a:t>devDependencies</a:t>
            </a: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Run this command in your project directory: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dirty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 err="1"/>
              <a:t>npm</a:t>
            </a:r>
            <a:r>
              <a:rPr lang="en-US" b="1" dirty="0"/>
              <a:t> install gulp-concat --save-dev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 err="1"/>
              <a:t>npm</a:t>
            </a:r>
            <a:r>
              <a:rPr lang="en-US" b="1" dirty="0"/>
              <a:t> install gulp-</a:t>
            </a:r>
            <a:r>
              <a:rPr lang="en-US" b="1" dirty="0" err="1"/>
              <a:t>uglify</a:t>
            </a:r>
            <a:r>
              <a:rPr lang="en-US" b="1" dirty="0"/>
              <a:t> --save-dev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4957" y="360727"/>
            <a:ext cx="10270415" cy="679508"/>
          </a:xfrm>
        </p:spPr>
        <p:txBody>
          <a:bodyPr/>
          <a:lstStyle/>
          <a:p>
            <a:r>
              <a:rPr lang="en-US" dirty="0"/>
              <a:t>Task 3: Do asset Concatenation and </a:t>
            </a:r>
            <a:r>
              <a:rPr lang="en-US" dirty="0" err="1"/>
              <a:t>Uglify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34383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7334" y="1174460"/>
            <a:ext cx="4680310" cy="4058929"/>
          </a:xfrm>
          <a:solidFill>
            <a:schemeClr val="tx1">
              <a:lumMod val="50000"/>
            </a:schemeClr>
          </a:solidFill>
        </p:spPr>
        <p:txBody>
          <a:bodyPr/>
          <a:lstStyle/>
          <a:p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gulp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task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'scripts'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gulp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src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'js/*.js'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pipe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concat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'custom.js'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pipe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uglify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pipe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rename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suffix: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'.min'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}))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pipe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gulp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dest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'app/js/'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93680" y="411961"/>
            <a:ext cx="10506957" cy="7624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dirty="0"/>
              <a:t>Task 3: Do asset Concatenation &amp; </a:t>
            </a:r>
            <a:r>
              <a:rPr lang="en-US" dirty="0" err="1"/>
              <a:t>Uglify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11794" y="1174461"/>
            <a:ext cx="5441616" cy="4058930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gulp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task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'vendor'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gulp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src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'vendor/</a:t>
            </a:r>
            <a:r>
              <a:rPr lang="en-US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jquery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n-US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dist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/jquery.js'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'vendor/bootstrap-sass/assets/</a:t>
            </a:r>
            <a:r>
              <a:rPr lang="en-US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javascripts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/bootstrap.js'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'vendor/slick-carousel/slick/slick.js'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]).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pipe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concat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'vendor.js'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pipe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uglify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pipe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rename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suffix: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'.min'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})).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pipe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gulp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dest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'app/js/'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9516215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84969" y="905786"/>
            <a:ext cx="10229929" cy="4397403"/>
          </a:xfrm>
        </p:spPr>
        <p:txBody>
          <a:bodyPr>
            <a:normAutofit/>
          </a:bodyPr>
          <a:lstStyle/>
          <a:p>
            <a:endParaRPr lang="en-IN" sz="1733" dirty="0"/>
          </a:p>
          <a:p>
            <a:pPr marL="0" indent="0">
              <a:buNone/>
            </a:pPr>
            <a:r>
              <a:rPr lang="en-US" sz="1733" dirty="0" smtClean="0"/>
              <a:t>Electron is </a:t>
            </a:r>
            <a:r>
              <a:rPr lang="en-US" sz="1733" dirty="0"/>
              <a:t>an open source library developed by GitHub for building cross-platform desktop applications with HTML, CSS, and JavaScript. Electron accomplishes this by </a:t>
            </a:r>
            <a:r>
              <a:rPr lang="en-US" sz="1733" dirty="0" smtClean="0"/>
              <a:t>combining Chromium and Node.js</a:t>
            </a:r>
            <a:r>
              <a:rPr lang="en-US" sz="1733" dirty="0"/>
              <a:t> into a single runtime and apps can be packaged for Mac, Windows, and Linux.</a:t>
            </a:r>
            <a:endParaRPr lang="en-IN" sz="1733" dirty="0"/>
          </a:p>
          <a:p>
            <a:pPr marL="0" indent="0">
              <a:buNone/>
            </a:pPr>
            <a:r>
              <a:rPr lang="en-US" sz="1600" b="1" dirty="0"/>
              <a:t>		</a:t>
            </a:r>
            <a:endParaRPr lang="en-US" sz="1733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1A3E96-3451-7D4D-8ABF-098CF122C23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</a:t>
            </a:r>
            <a:r>
              <a:rPr lang="en-US" sz="3600" dirty="0" smtClean="0">
                <a:solidFill>
                  <a:schemeClr val="tx1"/>
                </a:solidFill>
              </a:rPr>
              <a:t>How does Electron works</a:t>
            </a:r>
            <a:r>
              <a:rPr lang="en-US" sz="3600" dirty="0" smtClean="0">
                <a:solidFill>
                  <a:schemeClr val="tx1"/>
                </a:solidFill>
              </a:rPr>
              <a:t>?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496" y="2306601"/>
            <a:ext cx="7133333" cy="3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797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93680" y="411961"/>
            <a:ext cx="10506957" cy="7624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IN" dirty="0"/>
              <a:t>Task 4: Watching Files &amp; </a:t>
            </a:r>
            <a:r>
              <a:rPr lang="en-US" dirty="0"/>
              <a:t>Browser sync</a:t>
            </a:r>
          </a:p>
        </p:txBody>
      </p:sp>
      <p:sp>
        <p:nvSpPr>
          <p:cNvPr id="7" name="Content Placeholder 2"/>
          <p:cNvSpPr txBox="1">
            <a:spLocks noGrp="1"/>
          </p:cNvSpPr>
          <p:nvPr>
            <p:ph idx="1"/>
          </p:nvPr>
        </p:nvSpPr>
        <p:spPr>
          <a:xfrm>
            <a:off x="1027904" y="2706849"/>
            <a:ext cx="9835839" cy="3316447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gulp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task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'serve'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[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'sass'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'vendor'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'scripts'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'twig'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], 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browserSync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init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server: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baseDir: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"./app" 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gulp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watch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"scss/**/*.scss"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[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'sass'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browserSync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reload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]);</a:t>
            </a:r>
          </a:p>
          <a:p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gulp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watch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"js/**/*.js"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[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'js'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browserSync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reload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]);</a:t>
            </a:r>
          </a:p>
          <a:p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gulp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watch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"twig/**/*.{twig,tpl,html}"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[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'twig'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browserSync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reload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]);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8" name="Rectangle 7"/>
          <p:cNvSpPr/>
          <p:nvPr/>
        </p:nvSpPr>
        <p:spPr>
          <a:xfrm>
            <a:off x="967529" y="1164861"/>
            <a:ext cx="101478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Browser sync is the one plugin that helps us improve frontend productivity the most. It creates a local server that automatically reloads web pages when source code changes are saved. Oh, and it also synchronizes every local page together: ​ </a:t>
            </a:r>
          </a:p>
          <a:p>
            <a:r>
              <a:rPr lang="en-IN" dirty="0"/>
              <a:t>Here's how you'd integrate a Browser sync task into your </a:t>
            </a:r>
            <a:r>
              <a:rPr lang="en-IN" dirty="0" err="1"/>
              <a:t>gulpfile</a:t>
            </a:r>
            <a:r>
              <a:rPr lang="en-IN" dirty="0"/>
              <a:t>: 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594860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93680" y="411961"/>
            <a:ext cx="10506957" cy="7624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dirty="0"/>
              <a:t>Task 5. Browser sync</a:t>
            </a:r>
          </a:p>
        </p:txBody>
      </p:sp>
      <p:pic>
        <p:nvPicPr>
          <p:cNvPr id="6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3" y="1327612"/>
            <a:ext cx="7167296" cy="448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18509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93680" y="411961"/>
            <a:ext cx="10506957" cy="7624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185" y="2332797"/>
            <a:ext cx="6098808" cy="163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6949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84969" y="905786"/>
            <a:ext cx="10229929" cy="4397403"/>
          </a:xfrm>
        </p:spPr>
        <p:txBody>
          <a:bodyPr>
            <a:normAutofit/>
          </a:bodyPr>
          <a:lstStyle/>
          <a:p>
            <a:endParaRPr lang="en-IN" sz="1733" dirty="0"/>
          </a:p>
          <a:p>
            <a:pPr marL="0" indent="0">
              <a:buNone/>
            </a:pPr>
            <a:r>
              <a:rPr lang="en-US" sz="1733" dirty="0" smtClean="0"/>
              <a:t>Electron is </a:t>
            </a:r>
            <a:r>
              <a:rPr lang="en-US" sz="1733" dirty="0"/>
              <a:t>an open source library developed by GitHub for building cross-platform desktop applications with HTML, CSS, and JavaScript. Electron accomplishes this by </a:t>
            </a:r>
            <a:r>
              <a:rPr lang="en-US" sz="1733" dirty="0" smtClean="0"/>
              <a:t>combining Chromium and Node.js</a:t>
            </a:r>
            <a:r>
              <a:rPr lang="en-US" sz="1733" dirty="0"/>
              <a:t> into a single runtime and apps can be packaged for Mac, Windows, and Linux.</a:t>
            </a:r>
            <a:endParaRPr lang="en-IN" sz="1733" dirty="0"/>
          </a:p>
          <a:p>
            <a:pPr marL="0" indent="0">
              <a:buNone/>
            </a:pPr>
            <a:r>
              <a:rPr lang="en-US" sz="1600" b="1" dirty="0"/>
              <a:t>		</a:t>
            </a:r>
            <a:endParaRPr lang="en-US" sz="1733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1A3E96-3451-7D4D-8ABF-098CF122C23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</a:t>
            </a:r>
            <a:r>
              <a:rPr lang="en-US" sz="3600" dirty="0" smtClean="0">
                <a:solidFill>
                  <a:schemeClr val="tx1"/>
                </a:solidFill>
              </a:rPr>
              <a:t>History of Electron 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42" y="2909865"/>
            <a:ext cx="4686023" cy="14689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414" y="2085063"/>
            <a:ext cx="6009524" cy="3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852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A3E96-3451-7D4D-8ABF-098CF122C23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sz="1733" dirty="0"/>
          </a:p>
          <a:p>
            <a:pPr marL="0" indent="0">
              <a:buNone/>
            </a:pPr>
            <a:r>
              <a:rPr lang="en-US" sz="1733" dirty="0" smtClean="0"/>
              <a:t>Electron is </a:t>
            </a:r>
            <a:r>
              <a:rPr lang="en-US" sz="1733" dirty="0"/>
              <a:t>an open source library developed by GitHub for building cross-platform desktop applications with HTML, CSS, and JavaScript. Electron accomplishes this by </a:t>
            </a:r>
            <a:r>
              <a:rPr lang="en-US" sz="1733" dirty="0" smtClean="0"/>
              <a:t>combining Chromium and Node.js</a:t>
            </a:r>
            <a:r>
              <a:rPr lang="en-US" sz="1733" dirty="0"/>
              <a:t> into a single runtime and apps can be packaged for Mac, Windows, and Linux.</a:t>
            </a:r>
            <a:endParaRPr lang="en-IN" sz="1733" dirty="0"/>
          </a:p>
          <a:p>
            <a:pPr marL="0" indent="0">
              <a:buNone/>
            </a:pPr>
            <a:r>
              <a:rPr lang="en-US" sz="1600" b="1" dirty="0"/>
              <a:t>		</a:t>
            </a:r>
            <a:endParaRPr lang="en-US" sz="1733" b="1" u="sng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</a:t>
            </a:r>
            <a:r>
              <a:rPr lang="en-US" sz="3600" dirty="0" smtClean="0">
                <a:solidFill>
                  <a:schemeClr val="tx1"/>
                </a:solidFill>
              </a:rPr>
              <a:t>History of Electron 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220" y="2859016"/>
            <a:ext cx="4384498" cy="315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61771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What is gulp?</a:t>
            </a:r>
          </a:p>
        </p:txBody>
      </p:sp>
      <p:pic>
        <p:nvPicPr>
          <p:cNvPr id="2050" name="Picture 2" descr="https://raw.githubusercontent.com/gulpjs/artwork/master/gulp-2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92" y="390719"/>
            <a:ext cx="270540" cy="60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68" y="227357"/>
            <a:ext cx="11648661" cy="586918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60792" y="349543"/>
            <a:ext cx="63411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02754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60792" y="423629"/>
            <a:ext cx="10270415" cy="998344"/>
          </a:xfrm>
        </p:spPr>
        <p:txBody>
          <a:bodyPr/>
          <a:lstStyle/>
          <a:p>
            <a:r>
              <a:rPr lang="en-US" dirty="0"/>
              <a:t>Components of FED Workflow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2547" b="5081"/>
          <a:stretch/>
        </p:blipFill>
        <p:spPr>
          <a:xfrm>
            <a:off x="0" y="1389063"/>
            <a:ext cx="11989886" cy="530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5006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Avanade_Aurora">
  <a:themeElements>
    <a:clrScheme name="Avanade_Flame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anade_Flame.potx_Project05_SG01" id="{B799B06B-6E3C-4F57-85EE-01F276D93205}" vid="{AA085E28-8C29-45E1-9376-3DA855113686}"/>
    </a:ext>
  </a:extLst>
</a:theme>
</file>

<file path=ppt/theme/theme2.xml><?xml version="1.0" encoding="utf-8"?>
<a:theme xmlns:a="http://schemas.openxmlformats.org/drawingml/2006/main" name="2_Aurora Divider">
  <a:themeElements>
    <a:clrScheme name="Avanade_Flame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anade_Flame.potx_Project05_SG01" id="{B799B06B-6E3C-4F57-85EE-01F276D93205}" vid="{532B5101-8523-4FE4-9F7A-FE7BDA0E8940}"/>
    </a:ext>
  </a:extLst>
</a:theme>
</file>

<file path=ppt/theme/theme3.xml><?xml version="1.0" encoding="utf-8"?>
<a:theme xmlns:a="http://schemas.openxmlformats.org/drawingml/2006/main" name="Highly Confidential">
  <a:themeElements>
    <a:clrScheme name="Avanade_Flame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anade_Flame.potx_Project05_SG01" id="{B799B06B-6E3C-4F57-85EE-01F276D93205}" vid="{4BD10FCF-3E19-4D86-9EDB-99B18959B679}"/>
    </a:ext>
  </a:extLst>
</a:theme>
</file>

<file path=ppt/theme/theme4.xml><?xml version="1.0" encoding="utf-8"?>
<a:theme xmlns:a="http://schemas.openxmlformats.org/drawingml/2006/main" name="Confidential">
  <a:themeElements>
    <a:clrScheme name="Avanade_Flame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anade_Flame.potx_Project05_SG01" id="{B799B06B-6E3C-4F57-85EE-01F276D93205}" vid="{09098B30-EC3A-48BF-BB4A-5CAE444CEC9B}"/>
    </a:ext>
  </a:extLst>
</a:theme>
</file>

<file path=ppt/theme/theme5.xml><?xml version="1.0" encoding="utf-8"?>
<a:theme xmlns:a="http://schemas.openxmlformats.org/drawingml/2006/main" name="Restricted">
  <a:themeElements>
    <a:clrScheme name="Avanade_Flame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anade_Flame.potx_Project05_SG01" id="{B799B06B-6E3C-4F57-85EE-01F276D93205}" vid="{66B89C66-DCFF-4F6C-BACA-2466E29CF07C}"/>
    </a:ext>
  </a:extLst>
</a:theme>
</file>

<file path=ppt/theme/theme6.xml><?xml version="1.0" encoding="utf-8"?>
<a:theme xmlns:a="http://schemas.openxmlformats.org/drawingml/2006/main" name="3_Aurora Divider">
  <a:themeElements>
    <a:clrScheme name="Avanade_Flame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anade_Flame.potx_Project05_SG01" id="{B799B06B-6E3C-4F57-85EE-01F276D93205}" vid="{532B5101-8523-4FE4-9F7A-FE7BDA0E8940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B40D9F8E95E149A3E69C67EF80FF06" ma:contentTypeVersion="12" ma:contentTypeDescription="Create a new document." ma:contentTypeScope="" ma:versionID="bfbaf8505b6cb640782a5b74b243b06f">
  <xsd:schema xmlns:xsd="http://www.w3.org/2001/XMLSchema" xmlns:xs="http://www.w3.org/2001/XMLSchema" xmlns:p="http://schemas.microsoft.com/office/2006/metadata/properties" xmlns:ns2="f096f390-edcd-4805-ae3b-d82f8060ced4" xmlns:ns3="44b7a665-364c-430f-8d72-1c2ce28e2e05" targetNamespace="http://schemas.microsoft.com/office/2006/metadata/properties" ma:root="true" ma:fieldsID="a13f4d6218946f68d74cbdd4a09a4469" ns2:_="" ns3:_="">
    <xsd:import namespace="f096f390-edcd-4805-ae3b-d82f8060ced4"/>
    <xsd:import namespace="44b7a665-364c-430f-8d72-1c2ce28e2e05"/>
    <xsd:element name="properties">
      <xsd:complexType>
        <xsd:sequence>
          <xsd:element name="documentManagement">
            <xsd:complexType>
              <xsd:all>
                <xsd:element ref="ns2:Document_x0020_Classification" minOccurs="0"/>
                <xsd:element ref="ns2:Skills" minOccurs="0"/>
                <xsd:element ref="ns2:Author_x0020_Name" minOccurs="0"/>
                <xsd:element ref="ns2:Description0" minOccurs="0"/>
                <xsd:element ref="ns2:Search_x0020_Keys" minOccurs="0"/>
                <xsd:element ref="ns2:Duration" minOccurs="0"/>
                <xsd:element ref="ns2:Reference_x0020_URL" minOccurs="0"/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96f390-edcd-4805-ae3b-d82f8060ced4" elementFormDefault="qualified">
    <xsd:import namespace="http://schemas.microsoft.com/office/2006/documentManagement/types"/>
    <xsd:import namespace="http://schemas.microsoft.com/office/infopath/2007/PartnerControls"/>
    <xsd:element name="Document_x0020_Classification" ma:index="8" nillable="true" ma:displayName="Document Classification" ma:description="Represents the classification of the document to identify the use/need for the document&#10;Example: Readiness Guides, Whitepapers," ma:format="Dropdown" ma:internalName="Document_x0020_Classification">
      <xsd:simpleType>
        <xsd:union memberTypes="dms:Text">
          <xsd:simpleType>
            <xsd:restriction base="dms:Choice">
              <xsd:enumeration value="Readiness Guide"/>
              <xsd:enumeration value="Whitepapers"/>
              <xsd:enumeration value="Training Decks"/>
              <xsd:enumeration value="eBooks"/>
              <xsd:enumeration value="Code Demo"/>
              <xsd:enumeration value="IP Assets"/>
              <xsd:enumeration value="Case Study"/>
              <xsd:enumeration value="Portfolio"/>
              <xsd:enumeration value="Experience Demos"/>
              <xsd:enumeration value="Prototypes"/>
              <xsd:enumeration value="Templates"/>
              <xsd:enumeration value="Guidelines"/>
              <xsd:enumeration value="References"/>
              <xsd:enumeration value="Checklists"/>
              <xsd:enumeration value="Best Practices"/>
              <xsd:enumeration value="Component Library"/>
              <xsd:enumeration value="Digitization"/>
              <xsd:enumeration value="Modernization"/>
              <xsd:enumeration value="Capability Overview"/>
              <xsd:enumeration value="Skills Overview"/>
              <xsd:enumeration value="Community Overview"/>
              <xsd:enumeration value="Engagement Model Overview"/>
              <xsd:enumeration value="Others"/>
            </xsd:restriction>
          </xsd:simpleType>
        </xsd:union>
      </xsd:simpleType>
    </xsd:element>
    <xsd:element name="Skills" ma:index="9" nillable="true" ma:displayName="Skills" ma:description="Represents the field that captures the skills to which the document is relevant" ma:list="{268e8824-f1f5-4765-bf4f-b7f9aec474a4}" ma:internalName="Skills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Author_x0020_Name" ma:index="10" nillable="true" ma:displayName="Author Name" ma:description="Represents the person name who created or maintains the document for the capability" ma:list="UserInfo" ma:SharePointGroup="0" ma:internalName="Author_x0020_Name" ma:readOnly="fals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escription0" ma:index="11" nillable="true" ma:displayName="Description" ma:description="Represents the field that captures a brief description about the document" ma:internalName="Description0">
      <xsd:simpleType>
        <xsd:restriction base="dms:Note">
          <xsd:maxLength value="255"/>
        </xsd:restriction>
      </xsd:simpleType>
    </xsd:element>
    <xsd:element name="Search_x0020_Keys" ma:index="12" nillable="true" ma:displayName="Search Keys" ma:description="Represents the field that captures search key values using which the document can be located during search" ma:internalName="Search_x0020_Keys">
      <xsd:simpleType>
        <xsd:restriction base="dms:Text">
          <xsd:maxLength value="255"/>
        </xsd:restriction>
      </xsd:simpleType>
    </xsd:element>
    <xsd:element name="Duration" ma:index="13" nillable="true" ma:displayName="Duration" ma:internalName="Duration">
      <xsd:simpleType>
        <xsd:restriction base="dms:Text">
          <xsd:maxLength value="255"/>
        </xsd:restriction>
      </xsd:simpleType>
    </xsd:element>
    <xsd:element name="Reference_x0020_URL" ma:index="14" nillable="true" ma:displayName="Reference URL" ma:description="Represents the field where any reference URL links can be provided for the document insights" ma:format="Hyperlink" ma:internalName="Reference_x0020_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15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6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b7a665-364c-430f-8d72-1c2ce28e2e05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f096f390-edcd-4805-ae3b-d82f8060ced4" xsi:nil="true"/>
    <Author_x0020_Name xmlns="f096f390-edcd-4805-ae3b-d82f8060ced4">
      <UserInfo>
        <DisplayName>i:0#.f|membership|ramnath.kr@avanade.com</DisplayName>
        <AccountId>640</AccountId>
        <AccountType/>
      </UserInfo>
    </Author_x0020_Name>
    <Search_x0020_Keys xmlns="f096f390-edcd-4805-ae3b-d82f8060ced4">gulp, task runner</Search_x0020_Keys>
    <Document_x0020_Classification xmlns="f096f390-edcd-4805-ae3b-d82f8060ced4">Training Deck</Document_x0020_Classification>
    <Skills xmlns="f096f390-edcd-4805-ae3b-d82f8060ced4">
      <Value>56</Value>
      <Value>86</Value>
    </Skills>
    <Reference_x0020_URL xmlns="f096f390-edcd-4805-ae3b-d82f8060ced4">
      <Url xsi:nil="true"/>
      <Description xsi:nil="true"/>
    </Reference_x0020_URL>
    <Duration xmlns="f096f390-edcd-4805-ae3b-d82f8060ced4" xsi:nil="true"/>
  </documentManagement>
</p:properties>
</file>

<file path=customXml/itemProps1.xml><?xml version="1.0" encoding="utf-8"?>
<ds:datastoreItem xmlns:ds="http://schemas.openxmlformats.org/officeDocument/2006/customXml" ds:itemID="{64ADB2E0-24AB-4007-BAF8-6CD1F0AC661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96f390-edcd-4805-ae3b-d82f8060ced4"/>
    <ds:schemaRef ds:uri="44b7a665-364c-430f-8d72-1c2ce28e2e0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F7C65B9-9C0C-4F03-B589-8AD772E797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6191CE3-764C-4852-9CEE-7D05CE88E8FE}">
  <ds:schemaRefs>
    <ds:schemaRef ds:uri="http://schemas.microsoft.com/office/2006/metadata/properties"/>
    <ds:schemaRef ds:uri="http://schemas.microsoft.com/office/infopath/2007/PartnerControls"/>
    <ds:schemaRef ds:uri="f096f390-edcd-4805-ae3b-d82f8060ced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RBK_React</Template>
  <TotalTime>1080</TotalTime>
  <Words>1356</Words>
  <Application>Microsoft Office PowerPoint</Application>
  <PresentationFormat>Widescreen</PresentationFormat>
  <Paragraphs>233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52</vt:i4>
      </vt:variant>
    </vt:vector>
  </HeadingPairs>
  <TitlesOfParts>
    <vt:vector size="65" baseType="lpstr">
      <vt:lpstr>Arial</vt:lpstr>
      <vt:lpstr>Calibri</vt:lpstr>
      <vt:lpstr>Consolas</vt:lpstr>
      <vt:lpstr>Helvetica</vt:lpstr>
      <vt:lpstr>Helvetica Light</vt:lpstr>
      <vt:lpstr>Segoe UI</vt:lpstr>
      <vt:lpstr>Segoe UI Light</vt:lpstr>
      <vt:lpstr>1_Avanade_Aurora</vt:lpstr>
      <vt:lpstr>2_Aurora Divider</vt:lpstr>
      <vt:lpstr>Highly Confidential</vt:lpstr>
      <vt:lpstr>Confidential</vt:lpstr>
      <vt:lpstr>Restricted</vt:lpstr>
      <vt:lpstr>3_Aurora Divider</vt:lpstr>
      <vt:lpstr>PowerPoint Presentation</vt:lpstr>
      <vt:lpstr>   What is Electron?</vt:lpstr>
      <vt:lpstr>   How does Electron works?</vt:lpstr>
      <vt:lpstr>   How does Electron works?</vt:lpstr>
      <vt:lpstr>   How does Electron works?</vt:lpstr>
      <vt:lpstr>   History of Electron </vt:lpstr>
      <vt:lpstr>   History of Electron </vt:lpstr>
      <vt:lpstr>   What is gulp?</vt:lpstr>
      <vt:lpstr>Components of FED Workflow</vt:lpstr>
      <vt:lpstr>What are Package Managers</vt:lpstr>
      <vt:lpstr>What are Package Managers</vt:lpstr>
      <vt:lpstr>What are Package Managers</vt:lpstr>
      <vt:lpstr>Package Managers Dependencies</vt:lpstr>
      <vt:lpstr>Package Managers – Bower &amp; NPM</vt:lpstr>
      <vt:lpstr> What are Preprocessors</vt:lpstr>
      <vt:lpstr>Task Runners – Gulp &amp; Grunt</vt:lpstr>
      <vt:lpstr>Gulp Vs Grunt</vt:lpstr>
      <vt:lpstr>Gulp Vs Grunt</vt:lpstr>
      <vt:lpstr>Gulp Vs Grunt</vt:lpstr>
      <vt:lpstr>   Gulp Vs Grunt</vt:lpstr>
      <vt:lpstr>What is Gulp?</vt:lpstr>
      <vt:lpstr>Gulp – File Structure</vt:lpstr>
      <vt:lpstr>Gulp – File Structure</vt:lpstr>
      <vt:lpstr>Gulp – File Structure</vt:lpstr>
      <vt:lpstr>Gulp – File Structure</vt:lpstr>
      <vt:lpstr>Gulp – File Structure</vt:lpstr>
      <vt:lpstr>Gulp – File Structure</vt:lpstr>
      <vt:lpstr>Gulp – File Structure</vt:lpstr>
      <vt:lpstr>Gulp – File Structure</vt:lpstr>
      <vt:lpstr>Gulp – File Structure</vt:lpstr>
      <vt:lpstr>Gulp – File Structure</vt:lpstr>
      <vt:lpstr>Gulp – File Structure</vt:lpstr>
      <vt:lpstr>Gulp – File Structure</vt:lpstr>
      <vt:lpstr>Gulp – File Structure</vt:lpstr>
      <vt:lpstr>Gulp – File Structure</vt:lpstr>
      <vt:lpstr>Gulp – File Structure</vt:lpstr>
      <vt:lpstr>Demo Key points </vt:lpstr>
      <vt:lpstr>Setting up an automated workflow :</vt:lpstr>
      <vt:lpstr>1. Install Node.js</vt:lpstr>
      <vt:lpstr>2. Create package.json and list dependencies</vt:lpstr>
      <vt:lpstr>3. Installing Gulp</vt:lpstr>
      <vt:lpstr>4. Create a gulpfile.js</vt:lpstr>
      <vt:lpstr>5. Create tasks using below methods</vt:lpstr>
      <vt:lpstr>Task 1: Install &amp; Compile Twig templates with Gulp</vt:lpstr>
      <vt:lpstr>Task 2: Install &amp; Compiling Sass to CSS code </vt:lpstr>
      <vt:lpstr>PowerPoint Presentation</vt:lpstr>
      <vt:lpstr>PowerPoint Presentation</vt:lpstr>
      <vt:lpstr>Task 3: Do asset Concatenation and Uglify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Kr, Ramnath</dc:creator>
  <cp:keywords/>
  <dc:description/>
  <cp:lastModifiedBy>sreenivas nagineni</cp:lastModifiedBy>
  <cp:revision>202</cp:revision>
  <dcterms:created xsi:type="dcterms:W3CDTF">2017-05-23T15:41:30Z</dcterms:created>
  <dcterms:modified xsi:type="dcterms:W3CDTF">2018-05-20T19:17:19Z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0x01010070B40D9F8E95E149A3E69C67EF80FF06</vt:lpwstr>
  </property>
</Properties>
</file>